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5"/>
  </p:notesMasterIdLst>
  <p:sldIdLst>
    <p:sldId id="256" r:id="rId2"/>
    <p:sldId id="266" r:id="rId3"/>
    <p:sldId id="259" r:id="rId4"/>
    <p:sldId id="261" r:id="rId5"/>
    <p:sldId id="262" r:id="rId6"/>
    <p:sldId id="260" r:id="rId7"/>
    <p:sldId id="263" r:id="rId8"/>
    <p:sldId id="264" r:id="rId9"/>
    <p:sldId id="269" r:id="rId10"/>
    <p:sldId id="268" r:id="rId11"/>
    <p:sldId id="267" r:id="rId12"/>
    <p:sldId id="265" r:id="rId13"/>
    <p:sldId id="257" r:id="rId14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00300"/>
    <a:srgbClr val="7D35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693CC3E-4AB9-476D-8179-7BE92A1B2B53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EA84302-CF91-46A3-91AC-6C4B8EAA7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04A95-7883-4435-9A44-4B05C500D51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6443" y="0"/>
            <a:ext cx="7006281" cy="1470455"/>
          </a:xfrm>
        </p:spPr>
        <p:txBody>
          <a:bodyPr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FFF9A-30D7-4795-A848-978C510BD8FD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404E7-D447-4454-AFBE-0BFFC4A17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7817" y="278627"/>
            <a:ext cx="205662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9558" y="278626"/>
            <a:ext cx="5988392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F4A29-C6FB-4136-B446-5511CA46A231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7C29-9795-48E6-9E8F-BE66967C7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0CCF-066F-4CCD-B411-6683147A0820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45B14-7E23-4747-BBC6-0D9A58EF0D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692" y="2903838"/>
            <a:ext cx="7793896" cy="16586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692" y="4589465"/>
            <a:ext cx="7793896" cy="11687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07145-2CD2-467C-B592-73BCD1288559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89A1-E831-4202-8B33-F37629621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330" y="1585302"/>
            <a:ext cx="4026529" cy="45916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585302"/>
            <a:ext cx="4050180" cy="45916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669AB-F5C5-45E0-BA62-738A160B0F2E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7B88C-FE72-437D-B81A-B2E3CEC56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842" y="234778"/>
            <a:ext cx="8241957" cy="11801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444842" y="1581665"/>
            <a:ext cx="4053340" cy="9234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4843" y="2505075"/>
            <a:ext cx="4053339" cy="36845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581665"/>
            <a:ext cx="4057649" cy="92341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4057649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EC70F-7FAD-494C-86EF-6EA9B1A2B97F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15932-ADDA-4794-8C56-73F742DEE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BC7FA-9E1E-463A-BA4C-541E0015E1B7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096D-C434-4B2E-9C12-16C8DF383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F864E-1C96-48FF-BBBC-A50E4F6AF20A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4877B-C5D4-4E84-830E-BAAF12C77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914" y="321273"/>
            <a:ext cx="29982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3458" y="321273"/>
            <a:ext cx="5128055" cy="579532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1914" y="1921473"/>
            <a:ext cx="2998249" cy="419512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3CC29-ACF7-46A1-B320-E9F4C762AA8C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77EA-CF0C-486A-A9D2-45CFB86F3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4659" y="593124"/>
            <a:ext cx="5535827" cy="80319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74376" y="1581664"/>
            <a:ext cx="5516110" cy="458435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0E928-1C53-4527-B5AE-84A0CE64CBC8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7E05A-519F-4399-9AE7-4F666AD8C5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71488" y="254000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13" y="1606550"/>
            <a:ext cx="820737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4BCF27-5464-40B7-A136-C113B477E7AE}" type="datetimeFigureOut">
              <a:rPr lang="ru-RU"/>
              <a:pPr>
                <a:defRPr/>
              </a:pPr>
              <a:t>22.05.2015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DAFC83-D7C4-4F02-8B2B-95775FCB2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3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44" r:id="rId10"/>
    <p:sldLayoutId id="2147483753" r:id="rId11"/>
  </p:sldLayoutIdLst>
  <p:timing>
    <p:tnLst>
      <p:par>
        <p:cTn id="1" dur="indefinite" restart="never" nodeType="tmRoot"/>
      </p:par>
    </p:tnLst>
  </p:timing>
  <p:txStyles>
    <p:titleStyle>
      <a:lvl1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200300"/>
          </a:solidFill>
          <a:latin typeface="+mj-lt"/>
          <a:ea typeface="+mj-ea"/>
          <a:cs typeface="+mj-cs"/>
        </a:defRPr>
      </a:lvl1pPr>
      <a:lvl2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00300"/>
          </a:solidFill>
          <a:latin typeface="Calibri Light" pitchFamily="34" charset="0"/>
        </a:defRPr>
      </a:lvl2pPr>
      <a:lvl3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00300"/>
          </a:solidFill>
          <a:latin typeface="Calibri Light" pitchFamily="34" charset="0"/>
        </a:defRPr>
      </a:lvl3pPr>
      <a:lvl4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00300"/>
          </a:solidFill>
          <a:latin typeface="Calibri Light" pitchFamily="34" charset="0"/>
        </a:defRPr>
      </a:lvl4pPr>
      <a:lvl5pPr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00300"/>
          </a:solidFill>
          <a:latin typeface="Calibri Light" pitchFamily="34" charset="0"/>
        </a:defRPr>
      </a:lvl5pPr>
      <a:lvl6pPr marL="4572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00300"/>
          </a:solidFill>
          <a:latin typeface="Calibri Light" pitchFamily="34" charset="0"/>
        </a:defRPr>
      </a:lvl6pPr>
      <a:lvl7pPr marL="9144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00300"/>
          </a:solidFill>
          <a:latin typeface="Calibri Light" pitchFamily="34" charset="0"/>
        </a:defRPr>
      </a:lvl7pPr>
      <a:lvl8pPr marL="13716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00300"/>
          </a:solidFill>
          <a:latin typeface="Calibri Light" pitchFamily="34" charset="0"/>
        </a:defRPr>
      </a:lvl8pPr>
      <a:lvl9pPr marL="1828800" algn="ctr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200300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rgbClr val="200300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rgbClr val="200300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rgbClr val="200300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rgbClr val="200300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rgbClr val="2003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fon.presen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816100" y="715963"/>
            <a:ext cx="7007225" cy="1706562"/>
          </a:xfrm>
        </p:spPr>
        <p:txBody>
          <a:bodyPr/>
          <a:lstStyle/>
          <a:p>
            <a:r>
              <a:rPr lang="ru-RU" sz="7200" b="1" smtClean="0"/>
              <a:t>Наши уроки биологии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/>
              <a:t>Наши результаты</a:t>
            </a:r>
          </a:p>
        </p:txBody>
      </p:sp>
      <p:pic>
        <p:nvPicPr>
          <p:cNvPr id="24578" name="Picture 2" descr="F:\DSCN148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717" t="5544" r="3116" b="4982"/>
          <a:stretch>
            <a:fillRect/>
          </a:stretch>
        </p:blipFill>
        <p:spPr bwMode="auto">
          <a:xfrm>
            <a:off x="3411538" y="1893888"/>
            <a:ext cx="5562600" cy="4197350"/>
          </a:xfrm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457200" y="1684338"/>
            <a:ext cx="3255963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sz="2800" b="1">
                <a:latin typeface="Calibri" pitchFamily="34" charset="0"/>
              </a:rPr>
              <a:t>Дипломанты 2 и 4 туров областной эколого-биологической викторины;</a:t>
            </a:r>
          </a:p>
          <a:p>
            <a:pPr>
              <a:buFont typeface="Arial" charset="0"/>
              <a:buChar char="•"/>
            </a:pPr>
            <a:r>
              <a:rPr lang="ru-RU" sz="2800" b="1">
                <a:latin typeface="Calibri" pitchFamily="34" charset="0"/>
              </a:rPr>
              <a:t> Победители и призеры международного конкурса «Колосок»</a:t>
            </a:r>
          </a:p>
          <a:p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/>
              <a:t>Наш </a:t>
            </a:r>
            <a:r>
              <a:rPr lang="ru-RU" sz="4400" b="1" smtClean="0"/>
              <a:t>учитель </a:t>
            </a:r>
            <a:br>
              <a:rPr lang="ru-RU" sz="4400" b="1" smtClean="0"/>
            </a:br>
            <a:r>
              <a:rPr lang="ru-RU" sz="4400" b="1" smtClean="0"/>
              <a:t>Оксана </a:t>
            </a:r>
            <a:r>
              <a:rPr lang="ru-RU" sz="4400" b="1" dirty="0" smtClean="0"/>
              <a:t>Викторовна</a:t>
            </a:r>
            <a:endParaRPr lang="ru-RU" sz="4400" b="1" dirty="0"/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 bwMode="auto">
          <a:xfrm>
            <a:off x="468313" y="1392238"/>
            <a:ext cx="8207375" cy="47863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ru-RU" sz="2800" b="1" smtClean="0"/>
              <a:t>Вы совсем не строгие - учитель биологии!</a:t>
            </a:r>
            <a:br>
              <a:rPr lang="ru-RU" sz="2800" b="1" smtClean="0"/>
            </a:br>
            <a:r>
              <a:rPr lang="ru-RU" sz="2800" b="1" smtClean="0"/>
              <a:t>Как музей ваш кабинет,</a:t>
            </a:r>
            <a:br>
              <a:rPr lang="ru-RU" sz="2800" b="1" smtClean="0"/>
            </a:br>
            <a:r>
              <a:rPr lang="ru-RU" sz="2800" b="1" smtClean="0"/>
              <a:t>Есть там новенький скелет,</a:t>
            </a:r>
            <a:br>
              <a:rPr lang="ru-RU" sz="2800" b="1" smtClean="0"/>
            </a:br>
            <a:r>
              <a:rPr lang="ru-RU" sz="2800" b="1" smtClean="0"/>
              <a:t>Множество таблиц у вас,</a:t>
            </a:r>
            <a:br>
              <a:rPr lang="ru-RU" sz="2800" b="1" smtClean="0"/>
            </a:br>
            <a:r>
              <a:rPr lang="ru-RU" sz="2800" b="1" smtClean="0"/>
              <a:t>Редкие растения,</a:t>
            </a:r>
            <a:br>
              <a:rPr lang="ru-RU" sz="2800" b="1" smtClean="0"/>
            </a:br>
            <a:r>
              <a:rPr lang="ru-RU" sz="2800" b="1" smtClean="0"/>
              <a:t>И отличное всегда</a:t>
            </a:r>
            <a:br>
              <a:rPr lang="ru-RU" sz="2800" b="1" smtClean="0"/>
            </a:br>
            <a:r>
              <a:rPr lang="ru-RU" sz="2800" b="1" smtClean="0"/>
              <a:t>Ваше настроение!</a:t>
            </a:r>
          </a:p>
          <a:p>
            <a:endParaRPr lang="ru-RU" smtClean="0"/>
          </a:p>
        </p:txBody>
      </p:sp>
      <p:pic>
        <p:nvPicPr>
          <p:cNvPr id="25603" name="Picture 2" descr="C:\Users\User\Desktop\KNU2VarrAwY.jpg"/>
          <p:cNvPicPr>
            <a:picLocks noChangeAspect="1" noChangeArrowheads="1"/>
          </p:cNvPicPr>
          <p:nvPr/>
        </p:nvPicPr>
        <p:blipFill>
          <a:blip r:embed="rId2"/>
          <a:srcRect l="10574" t="4207" r="5318" b="11275"/>
          <a:stretch>
            <a:fillRect/>
          </a:stretch>
        </p:blipFill>
        <p:spPr bwMode="auto">
          <a:xfrm>
            <a:off x="5035550" y="1955800"/>
            <a:ext cx="37846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/>
          <a:srcRect l="2945" t="10429" b="11224"/>
          <a:stretch>
            <a:fillRect/>
          </a:stretch>
        </p:blipFill>
        <p:spPr bwMode="auto">
          <a:xfrm>
            <a:off x="5900738" y="5113338"/>
            <a:ext cx="313055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smtClean="0"/>
              <a:t>Наши пожелания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 bwMode="auto">
          <a:xfrm>
            <a:off x="182563" y="1420813"/>
            <a:ext cx="8651875" cy="4757737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</a:pPr>
            <a:r>
              <a:rPr lang="ru-RU" sz="3200" b="1" smtClean="0">
                <a:solidFill>
                  <a:srgbClr val="000000"/>
                </a:solidFill>
              </a:rPr>
              <a:t>Быть человечней </a:t>
            </a:r>
            <a:r>
              <a:rPr lang="ru-RU" sz="3200" b="1" i="1" smtClean="0">
                <a:solidFill>
                  <a:srgbClr val="C00000"/>
                </a:solidFill>
              </a:rPr>
              <a:t>биология</a:t>
            </a:r>
            <a:r>
              <a:rPr lang="ru-RU" sz="3200" b="1" smtClean="0">
                <a:solidFill>
                  <a:srgbClr val="C00000"/>
                </a:solidFill>
              </a:rPr>
              <a:t> </a:t>
            </a:r>
            <a:r>
              <a:rPr lang="ru-RU" sz="3200" b="1" smtClean="0">
                <a:solidFill>
                  <a:srgbClr val="000000"/>
                </a:solidFill>
              </a:rPr>
              <a:t>научит,</a:t>
            </a:r>
            <a:br>
              <a:rPr lang="ru-RU" sz="3200" b="1" smtClean="0">
                <a:solidFill>
                  <a:srgbClr val="000000"/>
                </a:solidFill>
              </a:rPr>
            </a:br>
            <a:r>
              <a:rPr lang="ru-RU" sz="3200" b="1" smtClean="0">
                <a:solidFill>
                  <a:srgbClr val="000000"/>
                </a:solidFill>
              </a:rPr>
              <a:t>Не разрушая только созидать.</a:t>
            </a:r>
            <a:br>
              <a:rPr lang="ru-RU" sz="3200" b="1" smtClean="0">
                <a:solidFill>
                  <a:srgbClr val="000000"/>
                </a:solidFill>
              </a:rPr>
            </a:br>
            <a:r>
              <a:rPr lang="ru-RU" sz="3200" b="1" smtClean="0">
                <a:solidFill>
                  <a:srgbClr val="000000"/>
                </a:solidFill>
              </a:rPr>
              <a:t>Любить природу каждый, кто обучен,</a:t>
            </a:r>
            <a:br>
              <a:rPr lang="ru-RU" sz="3200" b="1" smtClean="0">
                <a:solidFill>
                  <a:srgbClr val="000000"/>
                </a:solidFill>
              </a:rPr>
            </a:br>
            <a:r>
              <a:rPr lang="ru-RU" sz="3200" b="1" smtClean="0">
                <a:solidFill>
                  <a:srgbClr val="000000"/>
                </a:solidFill>
              </a:rPr>
              <a:t>Вреда не станет в мире добавлять.</a:t>
            </a:r>
            <a:br>
              <a:rPr lang="ru-RU" sz="3200" b="1" smtClean="0">
                <a:solidFill>
                  <a:srgbClr val="000000"/>
                </a:solidFill>
              </a:rPr>
            </a:br>
            <a:r>
              <a:rPr lang="ru-RU" sz="3200" b="1" smtClean="0">
                <a:solidFill>
                  <a:srgbClr val="000000"/>
                </a:solidFill>
              </a:rPr>
              <a:t>Мы можем лишь добавить поздравленья</a:t>
            </a:r>
            <a:br>
              <a:rPr lang="ru-RU" sz="3200" b="1" smtClean="0">
                <a:solidFill>
                  <a:srgbClr val="000000"/>
                </a:solidFill>
              </a:rPr>
            </a:br>
            <a:r>
              <a:rPr lang="ru-RU" sz="3200" b="1" smtClean="0">
                <a:solidFill>
                  <a:srgbClr val="000000"/>
                </a:solidFill>
              </a:rPr>
              <a:t>И пожеланья бодрости и сил.</a:t>
            </a:r>
            <a:br>
              <a:rPr lang="ru-RU" sz="3200" b="1" smtClean="0">
                <a:solidFill>
                  <a:srgbClr val="000000"/>
                </a:solidFill>
              </a:rPr>
            </a:br>
            <a:r>
              <a:rPr lang="ru-RU" sz="3200" b="1" smtClean="0">
                <a:solidFill>
                  <a:srgbClr val="000000"/>
                </a:solidFill>
              </a:rPr>
              <a:t>Здоровья вам, удачи и везенья,</a:t>
            </a:r>
            <a:br>
              <a:rPr lang="ru-RU" sz="3200" b="1" smtClean="0">
                <a:solidFill>
                  <a:srgbClr val="000000"/>
                </a:solidFill>
              </a:rPr>
            </a:br>
            <a:r>
              <a:rPr lang="ru-RU" sz="3200" b="1" smtClean="0">
                <a:solidFill>
                  <a:srgbClr val="000000"/>
                </a:solidFill>
              </a:rPr>
              <a:t>Чтобы успех повсюду с вами был!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7"/>
          <p:cNvSpPr>
            <a:spLocks noGrp="1"/>
          </p:cNvSpPr>
          <p:nvPr>
            <p:ph type="title"/>
          </p:nvPr>
        </p:nvSpPr>
        <p:spPr>
          <a:xfrm>
            <a:off x="471488" y="254000"/>
            <a:ext cx="8207375" cy="1130300"/>
          </a:xfrm>
        </p:spPr>
        <p:txBody>
          <a:bodyPr/>
          <a:lstStyle/>
          <a:p>
            <a:r>
              <a:rPr lang="ru-RU" sz="4800" b="1" smtClean="0"/>
              <a:t>Ресурсы</a:t>
            </a:r>
          </a:p>
        </p:txBody>
      </p:sp>
      <p:sp>
        <p:nvSpPr>
          <p:cNvPr id="6" name="Объект 8"/>
          <p:cNvSpPr>
            <a:spLocks noGrp="1"/>
          </p:cNvSpPr>
          <p:nvPr/>
        </p:nvSpPr>
        <p:spPr>
          <a:xfrm>
            <a:off x="468313" y="1619250"/>
            <a:ext cx="8207375" cy="45974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442D95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42D95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rgbClr val="442D95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442D95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442D95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 indent="-347472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200300"/>
                </a:solidFill>
                <a:latin typeface="+mj-lt"/>
              </a:rPr>
              <a:t> </a:t>
            </a:r>
            <a:r>
              <a:rPr lang="ru-RU" b="1" dirty="0" err="1" smtClean="0">
                <a:solidFill>
                  <a:srgbClr val="200300"/>
                </a:solidFill>
                <a:latin typeface="+mj-lt"/>
                <a:hlinkClick r:id="rId2"/>
              </a:rPr>
              <a:t>fon.presen.ru</a:t>
            </a:r>
            <a:r>
              <a:rPr lang="ru-RU" b="1" dirty="0" smtClean="0">
                <a:solidFill>
                  <a:srgbClr val="200300"/>
                </a:solidFill>
                <a:latin typeface="+mj-lt"/>
              </a:rPr>
              <a:t> </a:t>
            </a:r>
            <a:endParaRPr lang="ru-RU" b="1" dirty="0">
              <a:solidFill>
                <a:srgbClr val="200300"/>
              </a:solidFill>
              <a:latin typeface="+mj-lt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7513" y="1647825"/>
            <a:ext cx="5822950" cy="467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/>
              <a:t>Биология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defRPr/>
            </a:pPr>
            <a:r>
              <a:rPr lang="ru-RU" sz="2800" b="1" dirty="0">
                <a:solidFill>
                  <a:prstClr val="black"/>
                </a:solidFill>
              </a:rPr>
              <a:t>Биология – наука о живом. </a:t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И о мире том, где мы живем. </a:t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Все живое в мире нам сродни: </a:t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b="1" dirty="0">
                <a:solidFill>
                  <a:prstClr val="black"/>
                </a:solidFill>
              </a:rPr>
              <a:t>Мы такие в мире не одни!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6387" name="Picture 2" descr="C:\Users\User\Desktop\xeN4KLe5apk.jpg"/>
          <p:cNvPicPr>
            <a:picLocks noChangeAspect="1" noChangeArrowheads="1"/>
          </p:cNvPicPr>
          <p:nvPr/>
        </p:nvPicPr>
        <p:blipFill>
          <a:blip r:embed="rId2"/>
          <a:srcRect l="14693" t="18379" r="8115" b="7600"/>
          <a:stretch>
            <a:fillRect/>
          </a:stretch>
        </p:blipFill>
        <p:spPr bwMode="auto">
          <a:xfrm>
            <a:off x="3741738" y="3406775"/>
            <a:ext cx="54022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3529013"/>
            <a:ext cx="3221037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/>
          <a:srcRect r="11179"/>
          <a:stretch>
            <a:fillRect/>
          </a:stretch>
        </p:blipFill>
        <p:spPr bwMode="auto">
          <a:xfrm>
            <a:off x="6361113" y="295275"/>
            <a:ext cx="2586037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/>
              <a:t>Изучение эволюции животных</a:t>
            </a:r>
            <a:endParaRPr lang="ru-RU" sz="4400" b="1" dirty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endParaRPr lang="ru-RU" smtClean="0"/>
          </a:p>
          <a:p>
            <a:pPr marL="0" indent="0">
              <a:buFont typeface="Arial" charset="0"/>
              <a:buNone/>
            </a:pPr>
            <a:endParaRPr lang="ru-RU" smtClean="0"/>
          </a:p>
        </p:txBody>
      </p:sp>
      <p:pic>
        <p:nvPicPr>
          <p:cNvPr id="17411" name="Picture 2" descr="F:\DSCN16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643063"/>
            <a:ext cx="5413375" cy="370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416550" y="1798638"/>
            <a:ext cx="3270250" cy="35385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2800" b="1" kern="0" dirty="0">
                <a:solidFill>
                  <a:prstClr val="black"/>
                </a:solidFill>
                <a:latin typeface="+mn-lt"/>
                <a:cs typeface="+mn-cs"/>
              </a:rPr>
              <a:t>Изучаем всё живое,</a:t>
            </a:r>
            <a:br>
              <a:rPr lang="ru-RU" sz="2800" b="1" kern="0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2800" b="1" kern="0" dirty="0">
                <a:solidFill>
                  <a:prstClr val="black"/>
                </a:solidFill>
                <a:latin typeface="+mn-lt"/>
                <a:cs typeface="+mn-cs"/>
              </a:rPr>
              <a:t>Кабинет наш, как музей,</a:t>
            </a:r>
            <a:br>
              <a:rPr lang="ru-RU" sz="2800" b="1" kern="0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2800" b="1" kern="0" dirty="0">
                <a:solidFill>
                  <a:prstClr val="black"/>
                </a:solidFill>
                <a:latin typeface="+mn-lt"/>
                <a:cs typeface="+mn-cs"/>
              </a:rPr>
              <a:t>Тут гербарии, картины,</a:t>
            </a:r>
            <a:br>
              <a:rPr lang="ru-RU" sz="2800" b="1" kern="0" dirty="0">
                <a:solidFill>
                  <a:prstClr val="black"/>
                </a:solidFill>
                <a:latin typeface="+mn-lt"/>
                <a:cs typeface="+mn-cs"/>
              </a:rPr>
            </a:br>
            <a:r>
              <a:rPr lang="ru-RU" sz="2800" b="1" kern="0" dirty="0">
                <a:solidFill>
                  <a:prstClr val="black"/>
                </a:solidFill>
                <a:latin typeface="+mn-lt"/>
                <a:cs typeface="+mn-cs"/>
              </a:rPr>
              <a:t>В формалине тела змей)))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/>
              <a:t>Изучение эволюции человека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defTabSz="914400">
              <a:lnSpc>
                <a:spcPct val="10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ru-RU" sz="2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Человек</a:t>
            </a:r>
            <a:r>
              <a:rPr 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, как часть природы,</a:t>
            </a:r>
            <a:br>
              <a:rPr 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Должен знать её отлично:</a:t>
            </a:r>
            <a:br>
              <a:rPr 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Как в природе всё проходит</a:t>
            </a:r>
            <a:br>
              <a:rPr 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Слаженно и гармонично.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18435" name="Picture 3" descr="F:\DSCN16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9500" y="2508250"/>
            <a:ext cx="4060825" cy="395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2" descr="F:\DSCN1671.JPG"/>
          <p:cNvPicPr>
            <a:picLocks noChangeAspect="1" noChangeArrowheads="1"/>
          </p:cNvPicPr>
          <p:nvPr/>
        </p:nvPicPr>
        <p:blipFill>
          <a:blip r:embed="rId3"/>
          <a:srcRect b="5646"/>
          <a:stretch>
            <a:fillRect/>
          </a:stretch>
        </p:blipFill>
        <p:spPr bwMode="auto">
          <a:xfrm>
            <a:off x="411163" y="3155950"/>
            <a:ext cx="4135437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smtClean="0">
                <a:solidFill>
                  <a:schemeClr val="tx1"/>
                </a:solidFill>
                <a:latin typeface="Calibri" pitchFamily="34" charset="0"/>
              </a:rPr>
              <a:t>Современные технологии в помощь биологии</a:t>
            </a:r>
            <a:endParaRPr lang="ru-RU" sz="4400" b="1" smtClean="0">
              <a:solidFill>
                <a:schemeClr val="tx1"/>
              </a:solidFill>
            </a:endParaRPr>
          </a:p>
        </p:txBody>
      </p:sp>
      <p:sp>
        <p:nvSpPr>
          <p:cNvPr id="19458" name="Объект 3"/>
          <p:cNvSpPr>
            <a:spLocks noGrp="1"/>
          </p:cNvSpPr>
          <p:nvPr>
            <p:ph sz="half" idx="2"/>
          </p:nvPr>
        </p:nvSpPr>
        <p:spPr bwMode="auto">
          <a:xfrm>
            <a:off x="5610225" y="1692275"/>
            <a:ext cx="3068638" cy="44846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smtClean="0"/>
              <a:t>В таинство жизни, в строение клетки </a:t>
            </a:r>
            <a:br>
              <a:rPr lang="ru-RU" sz="2800" b="1" smtClean="0"/>
            </a:br>
            <a:r>
              <a:rPr lang="ru-RU" sz="2800" b="1" smtClean="0"/>
              <a:t>Нас посвятили, и слушали детки, </a:t>
            </a:r>
            <a:br>
              <a:rPr lang="ru-RU" sz="2800" b="1" smtClean="0"/>
            </a:br>
            <a:r>
              <a:rPr lang="ru-RU" sz="2800" b="1" smtClean="0"/>
              <a:t>Как в мотылька превратится личинка, </a:t>
            </a:r>
            <a:br>
              <a:rPr lang="ru-RU" sz="2800" b="1" smtClean="0"/>
            </a:br>
            <a:r>
              <a:rPr lang="ru-RU" sz="2800" b="1" smtClean="0"/>
              <a:t>И что в цветочке есть пестик с тычинкой. </a:t>
            </a:r>
          </a:p>
          <a:p>
            <a:endParaRPr lang="ru-RU" smtClean="0"/>
          </a:p>
        </p:txBody>
      </p:sp>
      <p:pic>
        <p:nvPicPr>
          <p:cNvPr id="19459" name="Picture 2" descr="F:\DSCN167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8788" y="1803400"/>
            <a:ext cx="5203825" cy="4229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smtClean="0"/>
              <a:t>Генетика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850" y="1449388"/>
            <a:ext cx="3568700" cy="5148262"/>
          </a:xfrm>
        </p:spPr>
        <p:txBody>
          <a:bodyPr>
            <a:normAutofit fontScale="85000" lnSpcReduction="20000"/>
          </a:bodyPr>
          <a:lstStyle/>
          <a:p>
            <a:pPr marL="342900" indent="-342900" defTabSz="914400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3900" b="1" dirty="0">
                <a:solidFill>
                  <a:prstClr val="black"/>
                </a:solidFill>
              </a:rPr>
              <a:t>Пусть генетика поможет</a:t>
            </a:r>
            <a:br>
              <a:rPr lang="ru-RU" sz="3900" b="1" dirty="0">
                <a:solidFill>
                  <a:prstClr val="black"/>
                </a:solidFill>
              </a:rPr>
            </a:br>
            <a:r>
              <a:rPr lang="ru-RU" sz="3900" b="1" dirty="0">
                <a:solidFill>
                  <a:prstClr val="black"/>
                </a:solidFill>
              </a:rPr>
              <a:t>Вам открытье совершить,</a:t>
            </a:r>
            <a:br>
              <a:rPr lang="ru-RU" sz="3900" b="1" dirty="0">
                <a:solidFill>
                  <a:prstClr val="black"/>
                </a:solidFill>
              </a:rPr>
            </a:br>
            <a:r>
              <a:rPr lang="ru-RU" sz="3900" b="1" dirty="0">
                <a:solidFill>
                  <a:prstClr val="black"/>
                </a:solidFill>
              </a:rPr>
              <a:t>В ДНК сплетеньях сложных</a:t>
            </a:r>
            <a:br>
              <a:rPr lang="ru-RU" sz="3900" b="1" dirty="0">
                <a:solidFill>
                  <a:prstClr val="black"/>
                </a:solidFill>
              </a:rPr>
            </a:br>
            <a:r>
              <a:rPr lang="ru-RU" sz="3900" b="1" dirty="0">
                <a:solidFill>
                  <a:prstClr val="black"/>
                </a:solidFill>
              </a:rPr>
              <a:t>Тайну жизни приоткрыть!</a:t>
            </a:r>
            <a:br>
              <a:rPr lang="ru-RU" sz="3900" b="1" dirty="0">
                <a:solidFill>
                  <a:prstClr val="black"/>
                </a:solidFill>
              </a:rPr>
            </a:br>
            <a:endParaRPr lang="ru-RU" sz="39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20483" name="Picture 2" descr="F:\DSCN16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0975" y="1892300"/>
            <a:ext cx="5051425" cy="45799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/>
              <a:t>Лабораторные работы </a:t>
            </a:r>
            <a:br>
              <a:rPr lang="ru-RU" sz="4800" b="1" dirty="0" smtClean="0"/>
            </a:br>
            <a:r>
              <a:rPr lang="ru-RU" sz="4800" b="1" dirty="0" smtClean="0"/>
              <a:t>по биологии</a:t>
            </a:r>
            <a:endParaRPr lang="ru-RU" sz="4800" b="1" dirty="0"/>
          </a:p>
        </p:txBody>
      </p:sp>
      <p:sp>
        <p:nvSpPr>
          <p:cNvPr id="21506" name="Объект 3"/>
          <p:cNvSpPr>
            <a:spLocks noGrp="1"/>
          </p:cNvSpPr>
          <p:nvPr>
            <p:ph sz="half" idx="2"/>
          </p:nvPr>
        </p:nvSpPr>
        <p:spPr bwMode="auto">
          <a:xfrm>
            <a:off x="4910138" y="1463675"/>
            <a:ext cx="3768725" cy="47132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defTabSz="914400">
              <a:lnSpc>
                <a:spcPct val="100000"/>
              </a:lnSpc>
              <a:spcBef>
                <a:spcPct val="50000"/>
              </a:spcBef>
              <a:buFont typeface="Arial" charset="0"/>
              <a:buNone/>
            </a:pPr>
            <a:r>
              <a:rPr lang="ru-RU" sz="2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С лука сняли кожицу – тонкую, бесцветную,</a:t>
            </a:r>
          </a:p>
          <a:p>
            <a:pPr marL="0" indent="0" defTabSz="914400">
              <a:lnSpc>
                <a:spcPct val="100000"/>
              </a:lnSpc>
              <a:spcBef>
                <a:spcPct val="50000"/>
              </a:spcBef>
              <a:buFont typeface="Arial" charset="0"/>
              <a:buNone/>
            </a:pPr>
            <a:r>
              <a:rPr lang="ru-RU" sz="2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Положили кожицу на стекло предметное,</a:t>
            </a:r>
          </a:p>
          <a:p>
            <a:pPr marL="0" indent="0" defTabSz="914400">
              <a:lnSpc>
                <a:spcPct val="100000"/>
              </a:lnSpc>
              <a:spcBef>
                <a:spcPct val="50000"/>
              </a:spcBef>
              <a:buFont typeface="Arial" charset="0"/>
              <a:buNone/>
            </a:pPr>
            <a:r>
              <a:rPr lang="ru-RU" sz="2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Микроскоп поставили, препарат – на столик,</a:t>
            </a:r>
          </a:p>
          <a:p>
            <a:pPr marL="0" indent="0" defTabSz="914400">
              <a:lnSpc>
                <a:spcPct val="100000"/>
              </a:lnSpc>
              <a:spcBef>
                <a:spcPct val="50000"/>
              </a:spcBef>
              <a:buFont typeface="Arial" charset="0"/>
              <a:buNone/>
            </a:pPr>
            <a:r>
              <a:rPr lang="ru-RU" sz="2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Объектив направили, глядь, а лук из долек!</a:t>
            </a:r>
          </a:p>
        </p:txBody>
      </p:sp>
      <p:pic>
        <p:nvPicPr>
          <p:cNvPr id="21507" name="Picture 2" descr="F:\DSCN16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3375"/>
            <a:ext cx="4791075" cy="3829050"/>
          </a:xfrm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8513" y="4999038"/>
            <a:ext cx="19399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/>
              <a:t>Наша теплица</a:t>
            </a:r>
          </a:p>
        </p:txBody>
      </p:sp>
      <p:pic>
        <p:nvPicPr>
          <p:cNvPr id="22530" name="Picture 2" descr="F:\DSCN1683.JPG"/>
          <p:cNvPicPr>
            <a:picLocks noChangeAspect="1" noChangeArrowheads="1"/>
          </p:cNvPicPr>
          <p:nvPr/>
        </p:nvPicPr>
        <p:blipFill>
          <a:blip r:embed="rId2"/>
          <a:srcRect b="9586"/>
          <a:stretch>
            <a:fillRect/>
          </a:stretch>
        </p:blipFill>
        <p:spPr bwMode="auto">
          <a:xfrm>
            <a:off x="3243263" y="2041525"/>
            <a:ext cx="5721350" cy="440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F:\DSCN16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2282825"/>
            <a:ext cx="3695700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Объект 2"/>
          <p:cNvSpPr>
            <a:spLocks noGrp="1"/>
          </p:cNvSpPr>
          <p:nvPr>
            <p:ph idx="1"/>
          </p:nvPr>
        </p:nvSpPr>
        <p:spPr bwMode="auto">
          <a:xfrm>
            <a:off x="209550" y="1435100"/>
            <a:ext cx="8751888" cy="52530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800" b="1" smtClean="0"/>
              <a:t>Здесь проходят практические работы по биологии и занятия биологических кружков</a:t>
            </a:r>
          </a:p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smtClean="0"/>
              <a:t>Курс «Ландшафтный дизайн»</a:t>
            </a: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482600" y="1606550"/>
            <a:ext cx="81645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Calibri" pitchFamily="34" charset="0"/>
              </a:rPr>
              <a:t>Наши девочки занимались ландшафтным дизайном</a:t>
            </a:r>
          </a:p>
        </p:txBody>
      </p:sp>
      <p:pic>
        <p:nvPicPr>
          <p:cNvPr id="23555" name="Picture 3" descr="C:\Users\admin\Desktop\Сутугина ОВ\DSCN13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3" y="3044825"/>
            <a:ext cx="4875212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 descr="F:\IMG_000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582" t="8727" r="4260"/>
          <a:stretch>
            <a:fillRect/>
          </a:stretch>
        </p:blipFill>
        <p:spPr bwMode="auto">
          <a:xfrm>
            <a:off x="4068763" y="2684463"/>
            <a:ext cx="5075237" cy="3598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ISPRING_RESOURCE_PATHS_HASH_2" val="b95d4066536c9e3486e4ea55c1249b2fb472c88"/>
</p:tagLst>
</file>

<file path=ppt/theme/theme1.xml><?xml version="1.0" encoding="utf-8"?>
<a:theme xmlns:a="http://schemas.openxmlformats.org/drawingml/2006/main" name="Шаблон fon.presen.ru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A060CA3E-2F0B-4D42-8CDD-1F2E9EB12046}" vid="{30F8E240-81B2-46CA-B08D-270D28795C5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 правовой информацией</Template>
  <TotalTime>199</TotalTime>
  <Words>243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Calibri</vt:lpstr>
      <vt:lpstr>Arial</vt:lpstr>
      <vt:lpstr>Calibri Light</vt:lpstr>
      <vt:lpstr>Шаблон fon.presen.ru 1</vt:lpstr>
      <vt:lpstr>Шаблон fon.presen.ru 1</vt:lpstr>
      <vt:lpstr>Шаблон fon.presen.ru 1</vt:lpstr>
      <vt:lpstr>Шаблон fon.presen.ru 1</vt:lpstr>
      <vt:lpstr>Шаблон fon.presen.ru 1</vt:lpstr>
      <vt:lpstr>Шаблон fon.presen.ru 1</vt:lpstr>
      <vt:lpstr>Шаблон fon.presen.ru 1</vt:lpstr>
      <vt:lpstr>Шаблон fon.presen.ru 1</vt:lpstr>
      <vt:lpstr>Шаблон fon.presen.ru 1</vt:lpstr>
      <vt:lpstr>Шаблон fon.presen.ru 1</vt:lpstr>
      <vt:lpstr>Наши уроки биологии</vt:lpstr>
      <vt:lpstr>Биология</vt:lpstr>
      <vt:lpstr>Изучение эволюции животных</vt:lpstr>
      <vt:lpstr>Изучение эволюции человека</vt:lpstr>
      <vt:lpstr>Современные технологии в помощь биологии</vt:lpstr>
      <vt:lpstr>Генетика</vt:lpstr>
      <vt:lpstr>Лабораторные работы  по биологии</vt:lpstr>
      <vt:lpstr>Наша теплица</vt:lpstr>
      <vt:lpstr>Курс «Ландшафтный дизайн»</vt:lpstr>
      <vt:lpstr>Наши результаты</vt:lpstr>
      <vt:lpstr>Наш учитель  Оксана Викторовна</vt:lpstr>
      <vt:lpstr>Наши пожелания</vt:lpstr>
      <vt:lpstr>Ресурсы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Учебник биологии на английском 1304151037</dc:title>
  <dc:creator>Олег Л.</dc:creator>
  <cp:lastModifiedBy>ИЛЬЯ</cp:lastModifiedBy>
  <cp:revision>33</cp:revision>
  <dcterms:created xsi:type="dcterms:W3CDTF">2013-04-15T07:40:29Z</dcterms:created>
  <dcterms:modified xsi:type="dcterms:W3CDTF">2015-05-22T03:42:13Z</dcterms:modified>
</cp:coreProperties>
</file>