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F54-A428-4C4F-8710-E19D1C155917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896C-7F9D-4AAF-A176-B4BA982B4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48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F54-A428-4C4F-8710-E19D1C155917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896C-7F9D-4AAF-A176-B4BA982B4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F54-A428-4C4F-8710-E19D1C155917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896C-7F9D-4AAF-A176-B4BA982B4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5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F54-A428-4C4F-8710-E19D1C155917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896C-7F9D-4AAF-A176-B4BA982B4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71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F54-A428-4C4F-8710-E19D1C155917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896C-7F9D-4AAF-A176-B4BA982B4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65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F54-A428-4C4F-8710-E19D1C155917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896C-7F9D-4AAF-A176-B4BA982B4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F54-A428-4C4F-8710-E19D1C155917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896C-7F9D-4AAF-A176-B4BA982B4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77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F54-A428-4C4F-8710-E19D1C155917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896C-7F9D-4AAF-A176-B4BA982B4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0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F54-A428-4C4F-8710-E19D1C155917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896C-7F9D-4AAF-A176-B4BA982B4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87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F54-A428-4C4F-8710-E19D1C155917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896C-7F9D-4AAF-A176-B4BA982B4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47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F54-A428-4C4F-8710-E19D1C155917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896C-7F9D-4AAF-A176-B4BA982B4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EDF54-A428-4C4F-8710-E19D1C155917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4896C-7F9D-4AAF-A176-B4BA982B4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96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29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smtClean="0"/>
              <a:t>		</a:t>
            </a:r>
            <a:endParaRPr lang="ru-RU" sz="2400" b="1" dirty="0" smtClean="0"/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8183" y="764704"/>
            <a:ext cx="403244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6" name="Picture 2" descr="J:\Пенихина отчёт кл.рук. 2016г\Юморин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4087241" cy="26328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4" descr="C:\Users\дом\Desktop\Новая папка (3)\IMG_067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7055"/>
            <a:ext cx="3816350" cy="280828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1\Desktop\Новая папка\DSCF7016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3141081"/>
            <a:ext cx="2376264" cy="30963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814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29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smtClean="0"/>
              <a:t>		</a:t>
            </a:r>
            <a:endParaRPr lang="ru-RU" sz="2400" b="1" dirty="0" smtClean="0"/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G:\Фото Борису Евг. к презику\IMGP96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924410"/>
            <a:ext cx="3384376" cy="3152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0" y="404664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Учебно-исследовательская и проектная деятельность</a:t>
            </a:r>
          </a:p>
        </p:txBody>
      </p:sp>
      <p:pic>
        <p:nvPicPr>
          <p:cNvPr id="2050" name="Picture 2" descr="J:\Пенихина отчёт кл.рук. 2016г\Выставка членов клуба Ветеран Весеннее настроение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705" y="866329"/>
            <a:ext cx="3677880" cy="27584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7" descr="C:\Users\дом\Desktop\Пенихина С.М\ЖИЗНЬ КЛАССА\DSC022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3471" y="4077072"/>
            <a:ext cx="3146961" cy="217347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55" y="3788343"/>
            <a:ext cx="4175779" cy="2608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1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95536" y="2636912"/>
            <a:ext cx="3456384" cy="36004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29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smtClean="0"/>
              <a:t>		</a:t>
            </a:r>
            <a:endParaRPr lang="ru-RU" sz="2400" b="1" dirty="0" smtClean="0"/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11560" y="2852936"/>
            <a:ext cx="2952328" cy="3240360"/>
          </a:xfrm>
          <a:prstGeom prst="rect">
            <a:avLst/>
          </a:prstGeom>
        </p:spPr>
        <p:txBody>
          <a:bodyPr vert="horz" lIns="182880" tIns="91440">
            <a:normAutofit lnSpcReduction="10000"/>
          </a:bodyPr>
          <a:lstStyle/>
          <a:p>
            <a:pPr marL="265176" lvl="0" indent="-265176" algn="ctr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мониторинга: </a:t>
            </a:r>
          </a:p>
          <a:p>
            <a:pPr marL="265176" lvl="0" indent="-265176" algn="ctr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получение информации о состоянии и динамике системы формирования УУД в условиях реализации федеральных государственных стандартов нового поколения для своевременной коррекции образовательного пространства школы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548680"/>
            <a:ext cx="8208912" cy="1872208"/>
          </a:xfrm>
          <a:prstGeom prst="roundRect">
            <a:avLst/>
          </a:prstGeom>
          <a:solidFill>
            <a:srgbClr val="8FFF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54868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Оценка деятельности ученика по формированию и развитию УУД осуществляется посредством внутреннего мониторинга системы формирования и развития универсальных учебных действий обучающихся начальной школы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934498" y="4496060"/>
            <a:ext cx="2880320" cy="21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216" y="2136483"/>
            <a:ext cx="3846240" cy="28002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35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29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smtClean="0"/>
              <a:t>		</a:t>
            </a:r>
            <a:endParaRPr lang="ru-RU" sz="2400" b="1" dirty="0" smtClean="0"/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548680"/>
            <a:ext cx="8064896" cy="93610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4868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Преемственность между начальной и основной школой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855129"/>
            <a:ext cx="4470589" cy="300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b="12681"/>
          <a:stretch>
            <a:fillRect/>
          </a:stretch>
        </p:blipFill>
        <p:spPr bwMode="auto">
          <a:xfrm>
            <a:off x="4855524" y="1484784"/>
            <a:ext cx="4288476" cy="275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9552" y="1556792"/>
            <a:ext cx="3888432" cy="424847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11560" y="1844824"/>
            <a:ext cx="3744416" cy="367240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Передача документов в среднее звено:</a:t>
            </a:r>
          </a:p>
          <a:p>
            <a:pPr marL="265176" marR="0" lvl="0" indent="-265176" algn="ctr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65176" marR="0" lvl="0" indent="-265176" algn="ctr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Дневник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индивидуального 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</a:p>
          <a:p>
            <a:pPr marL="265176" marR="0" lvl="0" indent="-265176" algn="ctr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Характеристика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38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548680"/>
            <a:ext cx="813690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8824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Структурная модель общей технологии формирования УУД с применением основных идей индивидуализации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 rot="16200000">
            <a:off x="1547664" y="188640"/>
            <a:ext cx="648072" cy="2808312"/>
          </a:xfrm>
          <a:prstGeom prst="downArrowCallout">
            <a:avLst>
              <a:gd name="adj1" fmla="val 14351"/>
              <a:gd name="adj2" fmla="val 25000"/>
              <a:gd name="adj3" fmla="val 25000"/>
              <a:gd name="adj4" fmla="val 6497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 со стрелкой вниз 12"/>
          <p:cNvSpPr/>
          <p:nvPr/>
        </p:nvSpPr>
        <p:spPr>
          <a:xfrm rot="16200000">
            <a:off x="1547664" y="908720"/>
            <a:ext cx="648072" cy="2808312"/>
          </a:xfrm>
          <a:prstGeom prst="downArrowCallout">
            <a:avLst>
              <a:gd name="adj1" fmla="val 14351"/>
              <a:gd name="adj2" fmla="val 25000"/>
              <a:gd name="adj3" fmla="val 25000"/>
              <a:gd name="adj4" fmla="val 6497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 со стрелкой вниз 13"/>
          <p:cNvSpPr/>
          <p:nvPr/>
        </p:nvSpPr>
        <p:spPr>
          <a:xfrm rot="16200000">
            <a:off x="1547664" y="1628800"/>
            <a:ext cx="648072" cy="2808312"/>
          </a:xfrm>
          <a:prstGeom prst="downArrowCallout">
            <a:avLst>
              <a:gd name="adj1" fmla="val 14351"/>
              <a:gd name="adj2" fmla="val 25000"/>
              <a:gd name="adj3" fmla="val 25000"/>
              <a:gd name="adj4" fmla="val 6497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Выноска со стрелкой вниз 14"/>
          <p:cNvSpPr/>
          <p:nvPr/>
        </p:nvSpPr>
        <p:spPr>
          <a:xfrm rot="16200000">
            <a:off x="1547664" y="4509120"/>
            <a:ext cx="648072" cy="2808312"/>
          </a:xfrm>
          <a:prstGeom prst="downArrowCallout">
            <a:avLst>
              <a:gd name="adj1" fmla="val 14351"/>
              <a:gd name="adj2" fmla="val 25000"/>
              <a:gd name="adj3" fmla="val 25000"/>
              <a:gd name="adj4" fmla="val 6497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Выноска со стрелкой вниз 15"/>
          <p:cNvSpPr/>
          <p:nvPr/>
        </p:nvSpPr>
        <p:spPr>
          <a:xfrm rot="16200000">
            <a:off x="1547664" y="3789040"/>
            <a:ext cx="648072" cy="2808312"/>
          </a:xfrm>
          <a:prstGeom prst="downArrowCallout">
            <a:avLst>
              <a:gd name="adj1" fmla="val 14351"/>
              <a:gd name="adj2" fmla="val 25000"/>
              <a:gd name="adj3" fmla="val 25000"/>
              <a:gd name="adj4" fmla="val 6497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 со стрелкой вниз 16"/>
          <p:cNvSpPr/>
          <p:nvPr/>
        </p:nvSpPr>
        <p:spPr>
          <a:xfrm rot="16200000">
            <a:off x="1547664" y="3068960"/>
            <a:ext cx="648072" cy="2808312"/>
          </a:xfrm>
          <a:prstGeom prst="downArrowCallout">
            <a:avLst>
              <a:gd name="adj1" fmla="val 14351"/>
              <a:gd name="adj2" fmla="val 25000"/>
              <a:gd name="adj3" fmla="val 25000"/>
              <a:gd name="adj4" fmla="val 6497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носка со стрелкой вниз 17"/>
          <p:cNvSpPr/>
          <p:nvPr/>
        </p:nvSpPr>
        <p:spPr>
          <a:xfrm rot="16200000">
            <a:off x="1547664" y="2348880"/>
            <a:ext cx="648072" cy="2808312"/>
          </a:xfrm>
          <a:prstGeom prst="downArrowCallout">
            <a:avLst>
              <a:gd name="adj1" fmla="val 14351"/>
              <a:gd name="adj2" fmla="val 25000"/>
              <a:gd name="adj3" fmla="val 25000"/>
              <a:gd name="adj4" fmla="val 6497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5536" y="1196752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Понятийно-категориальный блок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916832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Аналитико-диагностический блок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357301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Ресурсный блок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552" y="285293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Прогностический блок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5589240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Коррекционно-перспективный блок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4149080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Практический блок 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39552" y="494116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Контрольно-обобщающий блок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83768" y="1268760"/>
            <a:ext cx="6120680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83768" y="1988840"/>
            <a:ext cx="6120680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83768" y="2708920"/>
            <a:ext cx="6120680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83768" y="3429000"/>
            <a:ext cx="6120680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83768" y="5589240"/>
            <a:ext cx="6120680" cy="11521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483768" y="4725144"/>
            <a:ext cx="6120680" cy="7920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483768" y="4149080"/>
            <a:ext cx="6120680" cy="5040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123728" y="126876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Цель:  ознакомить основных участников образовательного процесса с главными понятиями необходимыми для успешного формирования универсальных учебных действий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79712" y="1988840"/>
            <a:ext cx="6984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Цель: выявить уровень субъектного опыта ребенка при поступлении его в начальную школу, его потенциальные возможности, способности необходимые для оптимального и эффективного формирования УУД в начальной школе, его трудности и проблемы</a:t>
            </a:r>
          </a:p>
          <a:p>
            <a:pPr lvl="1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51720" y="2780928"/>
            <a:ext cx="69847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Цель:  на основе комплексного анализа диагностических данных класса, группы, отдельных учащихся сделать проектирование процесса формирования УУД НОО</a:t>
            </a:r>
          </a:p>
          <a:p>
            <a:pPr lvl="1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59224" y="3429000"/>
            <a:ext cx="69847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Цель:  создать необходимые и достаточные условия для успешного                                   формирования УУД</a:t>
            </a:r>
          </a:p>
          <a:p>
            <a:pPr lvl="1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51720" y="4149080"/>
            <a:ext cx="69847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Цель: обеспечить практическую реализацию всех основных компонентов общей технологии формирования УУД в начальном звене согласно требованиям ФГОС НОО</a:t>
            </a:r>
          </a:p>
          <a:p>
            <a:pPr lvl="1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55776" y="4653136"/>
            <a:ext cx="64087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Цель: провести входной, промежуточный, итоговый контроль уровня                                      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УУД в начальной школе; сделать общие выводы об                                           эффективности применения общей технологии формирования УУД в начальной                     школе с применением основных идей индивидуализации</a:t>
            </a:r>
          </a:p>
          <a:p>
            <a:pPr lvl="1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79712" y="5589240"/>
            <a:ext cx="7164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Цель: подготовить аналитические материалы, связанные с преемственностью                                       дальнейшего формирования различных видов УУД при переходе из начальной в                    основную школу, необходимой дальнейшей коррекционно-развивающей деятельности                     по группе учащихся у которых уровень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различных видов УУД                         отстает от требования ФГОС на выходе из начальной школы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80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012160" y="1772816"/>
            <a:ext cx="2592288" cy="2664296"/>
          </a:xfrm>
          <a:prstGeom prst="roundRect">
            <a:avLst/>
          </a:prstGeom>
          <a:solidFill>
            <a:srgbClr val="11E9D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9552" y="548680"/>
            <a:ext cx="8064896" cy="1008112"/>
          </a:xfrm>
          <a:prstGeom prst="roundRect">
            <a:avLst/>
          </a:prstGeom>
          <a:solidFill>
            <a:srgbClr val="11E9D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 диагностической работы дают возможность учителю:</a:t>
            </a:r>
          </a:p>
          <a:p>
            <a:pPr lvl="0">
              <a:buNone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5856" y="1772816"/>
            <a:ext cx="2592288" cy="2880320"/>
          </a:xfrm>
          <a:prstGeom prst="roundRect">
            <a:avLst/>
          </a:prstGeom>
          <a:solidFill>
            <a:srgbClr val="11E9D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771800" y="335699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75856" y="1844824"/>
            <a:ext cx="26642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/>
              <a:t>увидеть возможности реализации индивидуального подхода к развитию каждого учащегося (по каким конкретным умениям он успешен, а по каким ему необходима поддержка педагогов и родителей)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2160" y="1916832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/>
              <a:t>определить, насколько эффективно используется потенциал учебников, заложенные в них средства получения личностных и </a:t>
            </a:r>
            <a:r>
              <a:rPr lang="ru-RU" sz="1600" dirty="0" err="1" smtClean="0"/>
              <a:t>метапредметных</a:t>
            </a:r>
            <a:r>
              <a:rPr lang="ru-RU" sz="1600" dirty="0" smtClean="0"/>
              <a:t> </a:t>
            </a:r>
            <a:r>
              <a:rPr lang="ru-RU" sz="1600" smtClean="0"/>
              <a:t>результатов </a:t>
            </a:r>
            <a:endParaRPr lang="ru-RU" sz="1600" dirty="0" smtClean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9552" y="1772816"/>
            <a:ext cx="2592288" cy="2664296"/>
          </a:xfrm>
          <a:prstGeom prst="roundRect">
            <a:avLst/>
          </a:prstGeom>
          <a:solidFill>
            <a:srgbClr val="11E9D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9552" y="220486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 скорректировать собственную деятельность и содержание образовательного процесса</a:t>
            </a:r>
            <a:endParaRPr lang="ru-RU" sz="1600" b="1" dirty="0"/>
          </a:p>
        </p:txBody>
      </p:sp>
      <p:pic>
        <p:nvPicPr>
          <p:cNvPr id="2050" name="Picture 2" descr="G:\Детский сад\IMG_03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219779"/>
            <a:ext cx="3851920" cy="263822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1" name="Picture 3" descr="G:\Детский сад\IMG_03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106161"/>
            <a:ext cx="3635896" cy="2751839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37214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УЧИТЕЛЬ ГОДА 2016\ГИФ\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V="1">
            <a:off x="0" y="-27385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ser\Рабочий стол\ГИФ\77098541_large_1fb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0" y="102939"/>
            <a:ext cx="892899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0390" y="1484784"/>
            <a:ext cx="496321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Я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горжусь своей профессией! 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Ведь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каждый день у меня есть 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уникальная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возможность 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все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хорошее делать ещё лучше, 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плохое стараться изменить 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лучшему!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7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7938"/>
            <a:ext cx="91821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852737" cy="507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-16385"/>
            <a:ext cx="3779912" cy="272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0443841">
            <a:off x="2123589" y="3853682"/>
            <a:ext cx="6962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zamdir</dc:creator>
  <cp:lastModifiedBy>zamdir</cp:lastModifiedBy>
  <cp:revision>1</cp:revision>
  <dcterms:created xsi:type="dcterms:W3CDTF">2016-10-21T13:11:12Z</dcterms:created>
  <dcterms:modified xsi:type="dcterms:W3CDTF">2016-10-21T13:12:10Z</dcterms:modified>
</cp:coreProperties>
</file>