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0" r:id="rId8"/>
    <p:sldId id="264" r:id="rId9"/>
    <p:sldId id="295" r:id="rId10"/>
    <p:sldId id="296" r:id="rId11"/>
    <p:sldId id="294" r:id="rId12"/>
    <p:sldId id="265" r:id="rId13"/>
    <p:sldId id="297" r:id="rId14"/>
    <p:sldId id="270" r:id="rId15"/>
    <p:sldId id="298" r:id="rId16"/>
    <p:sldId id="269" r:id="rId17"/>
    <p:sldId id="272" r:id="rId18"/>
    <p:sldId id="299" r:id="rId19"/>
    <p:sldId id="274" r:id="rId20"/>
    <p:sldId id="273" r:id="rId21"/>
    <p:sldId id="275" r:id="rId22"/>
    <p:sldId id="300" r:id="rId23"/>
    <p:sldId id="278" r:id="rId24"/>
    <p:sldId id="279" r:id="rId25"/>
    <p:sldId id="282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0D0"/>
    <a:srgbClr val="321704"/>
    <a:srgbClr val="EFE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248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0" y="503238"/>
            <a:ext cx="5676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8074" y="3621088"/>
            <a:ext cx="52673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3"/>
          <p:cNvSpPr txBox="1">
            <a:spLocks/>
          </p:cNvSpPr>
          <p:nvPr userDrawn="1"/>
        </p:nvSpPr>
        <p:spPr>
          <a:xfrm>
            <a:off x="0" y="6678613"/>
            <a:ext cx="2057400" cy="17938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lang="ru-RU" sz="900" b="1" i="0" u="none" strike="noStrike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  <a:hlinkClick r:id="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©</a:t>
            </a:r>
            <a:r>
              <a:rPr lang="ru-RU" b="0" dirty="0" smtClean="0"/>
              <a:t> </a:t>
            </a:r>
            <a:r>
              <a:rPr lang="ru-RU" dirty="0" smtClean="0"/>
              <a:t>Коломина Наталья Николаевна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405850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3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2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F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61211" y="2861214"/>
            <a:ext cx="6846376" cy="1123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12" y="365126"/>
            <a:ext cx="691183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12" y="1825625"/>
            <a:ext cx="6911838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0146" y="6356351"/>
            <a:ext cx="2057400" cy="365125"/>
          </a:xfrm>
        </p:spPr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14698" y="6356351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3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5" r="-2455"/>
          <a:stretch/>
        </p:blipFill>
        <p:spPr>
          <a:xfrm>
            <a:off x="-1" y="-66675"/>
            <a:ext cx="9382125" cy="692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7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6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0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-18841"/>
            <a:ext cx="9134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172" y="134578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98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F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526" y="0"/>
            <a:ext cx="4562474" cy="749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510"/>
            <a:ext cx="4638675" cy="7615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4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8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2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58F4-180E-4139-AE85-85CDE55D615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6407-8922-438A-A980-8E3B1B45D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554682" y="1732694"/>
            <a:ext cx="6425196" cy="3378567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6843" y="5071216"/>
            <a:ext cx="5523035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Лопаткин А.С.</a:t>
            </a:r>
            <a:r>
              <a:rPr lang="ru-RU" dirty="0" smtClean="0">
                <a:solidFill>
                  <a:srgbClr val="51361B"/>
                </a:solidFill>
                <a:latin typeface="Cambria" panose="02040503050406030204" pitchFamily="18" charset="0"/>
              </a:rPr>
              <a:t>,</a:t>
            </a:r>
            <a:endParaRPr lang="ru-RU" dirty="0">
              <a:solidFill>
                <a:srgbClr val="51361B"/>
              </a:solidFill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51361B"/>
                </a:solidFill>
                <a:latin typeface="Cambria" panose="02040503050406030204" pitchFamily="18" charset="0"/>
              </a:rPr>
              <a:t>учитель </a:t>
            </a:r>
            <a:r>
              <a:rPr lang="ru-RU" dirty="0" smtClean="0">
                <a:solidFill>
                  <a:srgbClr val="51361B"/>
                </a:solidFill>
                <a:latin typeface="Cambria" panose="02040503050406030204" pitchFamily="18" charset="0"/>
              </a:rPr>
              <a:t>технологии </a:t>
            </a:r>
            <a:r>
              <a:rPr lang="en-US" dirty="0" smtClean="0">
                <a:solidFill>
                  <a:srgbClr val="51361B"/>
                </a:solidFill>
                <a:latin typeface="Cambria" panose="02040503050406030204" pitchFamily="18" charset="0"/>
              </a:rPr>
              <a:t>I</a:t>
            </a:r>
            <a:r>
              <a:rPr lang="ru-RU" dirty="0" smtClean="0">
                <a:solidFill>
                  <a:srgbClr val="51361B"/>
                </a:solidFill>
                <a:latin typeface="Cambria" panose="02040503050406030204" pitchFamily="18" charset="0"/>
              </a:rPr>
              <a:t> категории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51361B"/>
                </a:solidFill>
                <a:latin typeface="Cambria" panose="02040503050406030204" pitchFamily="18" charset="0"/>
              </a:rPr>
              <a:t>27 апреля 2016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4682" y="94856"/>
            <a:ext cx="64251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10" dirty="0" smtClean="0">
                <a:ln w="9525">
                  <a:solidFill>
                    <a:schemeClr val="accent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j-ea"/>
                <a:cs typeface="+mj-cs"/>
              </a:rPr>
              <a:t>МОУ «</a:t>
            </a:r>
            <a:r>
              <a:rPr lang="ru-RU" sz="2400" b="1" kern="10" dirty="0">
                <a:ln w="9525">
                  <a:solidFill>
                    <a:schemeClr val="accent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j-ea"/>
                <a:cs typeface="+mj-cs"/>
              </a:rPr>
              <a:t>Великосельская средняя школа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10" dirty="0" err="1">
                <a:ln w="9525">
                  <a:solidFill>
                    <a:schemeClr val="accent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j-ea"/>
                <a:cs typeface="+mj-cs"/>
              </a:rPr>
              <a:t>Гаврилов-Ямского</a:t>
            </a:r>
            <a:r>
              <a:rPr lang="ru-RU" sz="2400" b="1" kern="10" dirty="0">
                <a:ln w="9525">
                  <a:solidFill>
                    <a:schemeClr val="accent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j-ea"/>
                <a:cs typeface="+mj-cs"/>
              </a:rPr>
              <a:t> муниципального района»</a:t>
            </a:r>
          </a:p>
        </p:txBody>
      </p:sp>
      <p:pic>
        <p:nvPicPr>
          <p:cNvPr id="7" name="Picture 2" descr="гер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96" y="33338"/>
            <a:ext cx="12398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4682" y="1021740"/>
            <a:ext cx="62840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«Работа </a:t>
            </a: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по </a:t>
            </a:r>
            <a:r>
              <a:rPr lang="ru-RU" sz="4400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обработке </a:t>
            </a: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древесины в рамках урочной и внеурочной </a:t>
            </a:r>
            <a:r>
              <a:rPr lang="ru-RU" sz="4400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деятельности»</a:t>
            </a: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/>
            </a:r>
            <a:b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766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3969725" y="1223949"/>
            <a:ext cx="4291013" cy="695325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1800" b="1" dirty="0">
                <a:solidFill>
                  <a:srgbClr val="C00000"/>
                </a:solidFill>
                <a:latin typeface="Arial Black" pitchFamily="34" charset="0"/>
              </a:rPr>
              <a:t>Проект «Колодец»</a:t>
            </a:r>
          </a:p>
        </p:txBody>
      </p:sp>
      <p:pic>
        <p:nvPicPr>
          <p:cNvPr id="1026" name="Picture 2" descr="C:\Documents and Settings\Администратор\Рабочий стол\Ладугина на проект\Изображение 040.jpg"/>
          <p:cNvPicPr>
            <a:picLocks noChangeAspect="1" noChangeArrowheads="1"/>
          </p:cNvPicPr>
          <p:nvPr/>
        </p:nvPicPr>
        <p:blipFill>
          <a:blip r:embed="rId2" cstate="print"/>
          <a:srcRect l="31751" t="10583" r="33521" b="10041"/>
          <a:stretch>
            <a:fillRect/>
          </a:stretch>
        </p:blipFill>
        <p:spPr bwMode="auto">
          <a:xfrm>
            <a:off x="1508591" y="1500175"/>
            <a:ext cx="300039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Zamdir\kino (f)\фото 2009-2010\пришкольный участок сент 09 курс\IMG_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55322" y="2041726"/>
            <a:ext cx="5259339" cy="394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8212" y="119489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Т</a:t>
            </a: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ематика проектов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822873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Т</a:t>
            </a: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ематика проектов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86" y="1457142"/>
            <a:ext cx="4819639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785" y="2744795"/>
            <a:ext cx="4941278" cy="3706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81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711448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Проектная </a:t>
            </a: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деятельность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/>
          </a:blip>
          <a:srcRect l="36441" t="15909" r="6780" b="10591"/>
          <a:stretch>
            <a:fillRect/>
          </a:stretch>
        </p:blipFill>
        <p:spPr bwMode="auto">
          <a:xfrm>
            <a:off x="201486" y="1339225"/>
            <a:ext cx="3335707" cy="410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631" y="1435466"/>
            <a:ext cx="4765432" cy="357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 rotWithShape="1">
          <a:blip r:embed="rId4" cstate="print"/>
          <a:srcRect t="11456"/>
          <a:stretch/>
        </p:blipFill>
        <p:spPr bwMode="auto">
          <a:xfrm flipH="1">
            <a:off x="2989384" y="3771884"/>
            <a:ext cx="5050236" cy="30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63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Изображение 066"/>
          <p:cNvPicPr>
            <a:picLocks noChangeAspect="1" noChangeArrowheads="1"/>
          </p:cNvPicPr>
          <p:nvPr/>
        </p:nvPicPr>
        <p:blipFill>
          <a:blip r:embed="rId2" cstate="print"/>
          <a:srcRect l="2928" r="12392"/>
          <a:stretch>
            <a:fillRect/>
          </a:stretch>
        </p:blipFill>
        <p:spPr bwMode="auto">
          <a:xfrm>
            <a:off x="5929313" y="1174750"/>
            <a:ext cx="3040062" cy="2692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5" descr="Изображение 064"/>
          <p:cNvPicPr>
            <a:picLocks noChangeAspect="1" noChangeArrowheads="1"/>
          </p:cNvPicPr>
          <p:nvPr/>
        </p:nvPicPr>
        <p:blipFill>
          <a:blip r:embed="rId3" cstate="print"/>
          <a:srcRect l="33018" t="398" b="9280"/>
          <a:stretch>
            <a:fillRect/>
          </a:stretch>
        </p:blipFill>
        <p:spPr bwMode="auto">
          <a:xfrm>
            <a:off x="289048" y="1317626"/>
            <a:ext cx="2757487" cy="2789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P5150013"/>
          <p:cNvPicPr>
            <a:picLocks noChangeAspect="1" noChangeArrowheads="1"/>
          </p:cNvPicPr>
          <p:nvPr/>
        </p:nvPicPr>
        <p:blipFill>
          <a:blip r:embed="rId4" cstate="print"/>
          <a:srcRect r="3345" b="4939"/>
          <a:stretch>
            <a:fillRect/>
          </a:stretch>
        </p:blipFill>
        <p:spPr bwMode="auto">
          <a:xfrm>
            <a:off x="1036882" y="4183429"/>
            <a:ext cx="3394075" cy="2505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349375" y="691662"/>
            <a:ext cx="5959475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Клуб «Деревянные чудеса»</a:t>
            </a:r>
          </a:p>
        </p:txBody>
      </p:sp>
      <p:pic>
        <p:nvPicPr>
          <p:cNvPr id="4102" name="Picture 4" descr="IMG_60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1075" y="4108817"/>
            <a:ext cx="3438525" cy="2579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0048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792773" y="1277752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9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Педагогическая идея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320" y="2933781"/>
            <a:ext cx="866921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формирование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творческих способностей детей на уроках  технологии и во внеурочной деятельности, посредством декоративной обработки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древесины</a:t>
            </a:r>
            <a:endParaRPr lang="ru-RU" sz="2000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создание условий для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формирования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духовно-нравственного 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развития, реализации творческого потенциала в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социально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ориентированной деятельности на основе нравственных установок и  моральных норм.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6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41" y="111132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Задачи</a:t>
            </a:r>
            <a:br>
              <a:rPr lang="ru-RU" sz="88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6" y="2075777"/>
            <a:ext cx="85578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овладение учащимися знаниями элементарных основ декоративно-прикладной работы по обработке древесины; 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ознакомление </a:t>
            </a:r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с особенностями работы в области декоративно-прикладного искусства  Ярославского края и народного искусства «резьба по дереву», «выпиливание лобзиком», «роспись по дереву», и др.; 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развитие </a:t>
            </a:r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у детей художественного вкуса, изобразительных и творческих способностей, пространственного мышления;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укрепление </a:t>
            </a:r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нравственности, основанной на свободе воли и духовных отечественных традициях, воспитание интереса и любви к искусству.  </a:t>
            </a:r>
          </a:p>
          <a:p>
            <a:pPr marL="285750" indent="-285750">
              <a:buBlip>
                <a:blip r:embed="rId2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711448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074" name="Picture 2" descr="C:\Users\Администратор\Desktop\фото Лопаткин\IMG_1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" y="963121"/>
            <a:ext cx="3983279" cy="2987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фото Лопаткин\ФОТО ЛОПАТКИНУ А.С\Фото-2\IMG_1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2" y="3950676"/>
            <a:ext cx="3751386" cy="281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фото Лопаткин\IMG_1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8" y="1170126"/>
            <a:ext cx="4549283" cy="341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711448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Изображение 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711448"/>
            <a:ext cx="4344191" cy="3257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Администратор\Desktop\фото Лопаткин\ФОТО ЛОПАТКИНУ А.С\Фото-2\IMG_0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7417" y="2713878"/>
            <a:ext cx="6216182" cy="414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G_6033"/>
          <p:cNvPicPr>
            <a:picLocks noChangeAspect="1" noChangeArrowheads="1"/>
          </p:cNvPicPr>
          <p:nvPr/>
        </p:nvPicPr>
        <p:blipFill>
          <a:blip r:embed="rId4" cstate="print"/>
          <a:srcRect b="4756"/>
          <a:stretch>
            <a:fillRect/>
          </a:stretch>
        </p:blipFill>
        <p:spPr bwMode="auto">
          <a:xfrm>
            <a:off x="4489939" y="326758"/>
            <a:ext cx="4563230" cy="3259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57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IMG_6924"/>
          <p:cNvPicPr>
            <a:picLocks noChangeAspect="1" noChangeArrowheads="1"/>
          </p:cNvPicPr>
          <p:nvPr/>
        </p:nvPicPr>
        <p:blipFill>
          <a:blip r:embed="rId2" cstate="print"/>
          <a:srcRect l="3186" r="2226" b="21863"/>
          <a:stretch>
            <a:fillRect/>
          </a:stretch>
        </p:blipFill>
        <p:spPr bwMode="auto">
          <a:xfrm>
            <a:off x="-222739" y="946337"/>
            <a:ext cx="5145942" cy="3055609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4818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15996" y="355356"/>
            <a:ext cx="5228004" cy="224716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6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Школьный краеведческий музей «Светёлка»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09" y="3718977"/>
            <a:ext cx="5932491" cy="32679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686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1463019"/>
            <a:ext cx="8862646" cy="1057444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Цель деятельности:  </a:t>
            </a:r>
            <a:r>
              <a:rPr lang="ru-RU" sz="79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/>
            </a:r>
            <a:br>
              <a:rPr lang="ru-RU" sz="79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endParaRPr lang="ru-RU" sz="7900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517" y="1782700"/>
            <a:ext cx="8557849" cy="39857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2300" dirty="0">
                <a:solidFill>
                  <a:srgbClr val="321704"/>
                </a:solidFill>
                <a:latin typeface="Arial Black" panose="020B0A04020102020204" pitchFamily="34" charset="0"/>
              </a:rPr>
              <a:t>Расширить базу знаний по декоративно-прикладному творчеству направленную на духовно-нравственное воспитание школьников и проанализировать сферу её влияния.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ru-RU" sz="23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Сформировать </a:t>
            </a:r>
            <a:r>
              <a:rPr lang="ru-RU" sz="2300" dirty="0">
                <a:solidFill>
                  <a:srgbClr val="321704"/>
                </a:solidFill>
                <a:latin typeface="Arial Black" panose="020B0A04020102020204" pitchFamily="34" charset="0"/>
              </a:rPr>
              <a:t>устойчивую мотивацию к познанию окружающего мира природы с     помощью обучения детей творческой, вдумчивой работе с деревом  одним из самых распространённых и любимых народом материалов для декоративно-прикладного творчества</a:t>
            </a:r>
            <a:r>
              <a:rPr lang="ru-RU" sz="23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.</a:t>
            </a:r>
            <a:endParaRPr lang="ru-RU" sz="2300" dirty="0">
              <a:solidFill>
                <a:srgbClr val="32170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779358" y="313347"/>
            <a:ext cx="6911838" cy="6450867"/>
          </a:xfrm>
        </p:spPr>
        <p:txBody>
          <a:bodyPr>
            <a:noAutofit/>
          </a:bodyPr>
          <a:lstStyle/>
          <a:p>
            <a:pPr marL="0" indent="0" algn="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 «Нельзя растить </a:t>
            </a:r>
          </a:p>
          <a:p>
            <a:pPr marL="0" indent="0" algn="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полноценного человека </a:t>
            </a:r>
            <a:b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без воспитания в нем </a:t>
            </a:r>
          </a:p>
          <a:p>
            <a:pPr marL="0" indent="0" algn="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чувства прекрасного...» </a:t>
            </a:r>
            <a:b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ru-RU" sz="4400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слова </a:t>
            </a:r>
            <a: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Р. Тагора </a:t>
            </a:r>
            <a:br>
              <a:rPr lang="ru-RU" sz="4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endParaRPr lang="ru-RU" sz="4400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41" y="111132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Задачи:</a:t>
            </a:r>
            <a:br>
              <a:rPr lang="ru-RU" sz="54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endParaRPr lang="ru-RU" sz="5400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672" y="1747530"/>
            <a:ext cx="8839205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u="sng" dirty="0" smtClean="0"/>
              <a:t>Обучающие</a:t>
            </a:r>
            <a:r>
              <a:rPr lang="ru-RU" b="1" i="1" dirty="0"/>
              <a:t>.</a:t>
            </a:r>
            <a:r>
              <a:rPr lang="ru-RU" b="1" dirty="0"/>
              <a:t> </a:t>
            </a:r>
          </a:p>
          <a:p>
            <a:r>
              <a:rPr lang="ru-RU" dirty="0"/>
              <a:t>1) Научить  познавать и использовать красоту и свойства древесины для создания художественных образов и предметов быта;</a:t>
            </a:r>
          </a:p>
          <a:p>
            <a:r>
              <a:rPr lang="ru-RU" dirty="0"/>
              <a:t>2) Уметь различать породы деревьев, выбирать пригодные для работы, хранить древесину;</a:t>
            </a:r>
          </a:p>
          <a:p>
            <a:r>
              <a:rPr lang="ru-RU" dirty="0"/>
              <a:t>3) Освоить основы технологии и технику безопасной ручной обработки древесины.</a:t>
            </a:r>
          </a:p>
          <a:p>
            <a:r>
              <a:rPr lang="ru-RU" b="1" i="1" u="sng" dirty="0"/>
              <a:t>Развивающие.</a:t>
            </a:r>
            <a:r>
              <a:rPr lang="ru-RU" b="1" dirty="0"/>
              <a:t> </a:t>
            </a:r>
          </a:p>
          <a:p>
            <a:r>
              <a:rPr lang="ru-RU" dirty="0"/>
              <a:t>1) Развить потребность в творчестве и познании окружающего мира;</a:t>
            </a:r>
          </a:p>
          <a:p>
            <a:r>
              <a:rPr lang="ru-RU" dirty="0"/>
              <a:t>2) Развить способности работы с инструментом, объёмное видение предметов, развить руки, как важнейшее средство общения человека с окружающим миром.</a:t>
            </a:r>
          </a:p>
          <a:p>
            <a:r>
              <a:rPr lang="ru-RU" b="1" i="1" u="sng" dirty="0"/>
              <a:t>Воспитательные.</a:t>
            </a:r>
            <a:r>
              <a:rPr lang="ru-RU" b="1" dirty="0"/>
              <a:t> </a:t>
            </a:r>
          </a:p>
          <a:p>
            <a:r>
              <a:rPr lang="ru-RU" dirty="0"/>
              <a:t>1) Сформировать у детей мировоззрение, открытое российским национальным традициям, проникнутое любовью к природе и народной культуре;</a:t>
            </a:r>
          </a:p>
          <a:p>
            <a:r>
              <a:rPr lang="ru-RU" dirty="0"/>
              <a:t>2) сформировать навыки работы в творческом разновозрастном коллективе, где младшие учатся у старших, а старшие помогают младшим;</a:t>
            </a:r>
          </a:p>
          <a:p>
            <a:r>
              <a:rPr lang="ru-RU" dirty="0"/>
              <a:t>3) Развить терпение, настойчивость, трудолюбие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ШК.МУЗЕЙ СВЕТЁЛКА\костюмы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90" y="1101968"/>
            <a:ext cx="4642339" cy="344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\\Zamdir\kino (f)\фото 2009-2010\пришкольный участок сент 09 курс\IMG_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250" y="3341076"/>
            <a:ext cx="4933212" cy="3700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Изображение 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b="10957"/>
          <a:stretch>
            <a:fillRect/>
          </a:stretch>
        </p:blipFill>
        <p:spPr bwMode="auto">
          <a:xfrm>
            <a:off x="5747238" y="213730"/>
            <a:ext cx="3314700" cy="393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105508" y="4826630"/>
            <a:ext cx="3833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Проект 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 «Поляна сказок»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46649" y="4009201"/>
            <a:ext cx="2789720" cy="6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Проект </a:t>
            </a:r>
            <a:endParaRPr lang="ru-RU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Беседка»</a:t>
            </a:r>
          </a:p>
        </p:txBody>
      </p:sp>
    </p:spTree>
    <p:extLst>
      <p:ext uri="{BB962C8B-B14F-4D97-AF65-F5344CB8AC3E}">
        <p14:creationId xmlns:p14="http://schemas.microsoft.com/office/powerpoint/2010/main" val="25813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4512" y="215235"/>
            <a:ext cx="849694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j-ea"/>
                <a:cs typeface="+mj-cs"/>
              </a:rPr>
              <a:t>Работа детей начальной школы в проектной деятельности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04764"/>
            <a:ext cx="483072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77072"/>
            <a:ext cx="4467355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3727906"/>
            <a:ext cx="4487590" cy="313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266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17231" y="993766"/>
            <a:ext cx="9144000" cy="24407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Сферы художественной деятельности</a:t>
            </a:r>
            <a:br>
              <a:rPr lang="ru-RU" sz="60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96341" y="11113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29552" y="3927230"/>
            <a:ext cx="3220278" cy="240322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Конструктивная (постройка)</a:t>
            </a:r>
          </a:p>
        </p:txBody>
      </p:sp>
      <p:sp>
        <p:nvSpPr>
          <p:cNvPr id="7" name="Овал 6"/>
          <p:cNvSpPr/>
          <p:nvPr/>
        </p:nvSpPr>
        <p:spPr>
          <a:xfrm>
            <a:off x="151571" y="2463265"/>
            <a:ext cx="3646706" cy="2514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Изобразительная (изображение)</a:t>
            </a:r>
          </a:p>
        </p:txBody>
      </p:sp>
      <p:sp>
        <p:nvSpPr>
          <p:cNvPr id="8" name="Овал 7"/>
          <p:cNvSpPr/>
          <p:nvPr/>
        </p:nvSpPr>
        <p:spPr>
          <a:xfrm>
            <a:off x="5685692" y="2319658"/>
            <a:ext cx="3341077" cy="25673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Декоративно-прикладная (украшение)</a:t>
            </a:r>
          </a:p>
        </p:txBody>
      </p:sp>
      <p:sp>
        <p:nvSpPr>
          <p:cNvPr id="3" name="Стрелка вниз 2"/>
          <p:cNvSpPr/>
          <p:nvPr/>
        </p:nvSpPr>
        <p:spPr>
          <a:xfrm rot="2125039">
            <a:off x="3250142" y="2414824"/>
            <a:ext cx="484632" cy="489204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342381">
            <a:off x="5456108" y="2412929"/>
            <a:ext cx="484632" cy="489204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84013" y="2657531"/>
            <a:ext cx="484632" cy="909572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96341" y="11113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pic>
        <p:nvPicPr>
          <p:cNvPr id="5122" name="Picture 2" descr="C:\Users\Администратор\Desktop\фото Лопаткин\Фото-Лопаткин А.С\ФОТО ЛОПАТКИНУ А.С\IMG_0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0" r="8777"/>
          <a:stretch/>
        </p:blipFill>
        <p:spPr bwMode="auto">
          <a:xfrm>
            <a:off x="796341" y="3083518"/>
            <a:ext cx="3383924" cy="216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65" y="3083518"/>
            <a:ext cx="3663859" cy="3663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82998" y="1312984"/>
            <a:ext cx="2907376" cy="250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216505"/>
            <a:ext cx="9144000" cy="17259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Практическая значимость</a:t>
            </a:r>
            <a:r>
              <a:rPr lang="ru-RU" sz="60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/>
            </a:r>
            <a:br>
              <a:rPr lang="ru-RU" sz="6000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795" y="2181284"/>
            <a:ext cx="85578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2012-13 учебный год – проект «Пушка»</a:t>
            </a:r>
          </a:p>
          <a:p>
            <a:pPr marL="285750" indent="-285750">
              <a:buBlip>
                <a:blip r:embed="rId5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2013-14 учебный год – проект «Мостик»</a:t>
            </a:r>
          </a:p>
          <a:p>
            <a:pPr marL="285750" indent="-285750">
              <a:buBlip>
                <a:blip r:embed="rId5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2014-15 </a:t>
            </a:r>
            <a:r>
              <a:rPr lang="ru-RU" dirty="0">
                <a:solidFill>
                  <a:srgbClr val="321704"/>
                </a:solidFill>
                <a:latin typeface="Arial Black" panose="020B0A04020102020204" pitchFamily="34" charset="0"/>
              </a:rPr>
              <a:t>учебный год </a:t>
            </a:r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– </a:t>
            </a:r>
          </a:p>
          <a:p>
            <a:r>
              <a:rPr lang="ru-RU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проект «Домик для Шишиморы»</a:t>
            </a: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745176" cy="2808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\\Zamdir\kino (f)\фото 2009-2010\пришкольный участок сент 09 курс\IMG_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933212" cy="3700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354956" cy="29047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7226" y="3326578"/>
            <a:ext cx="4168519" cy="3126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201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96" y="3913443"/>
            <a:ext cx="5151863" cy="294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Администратор\Desktop\Дизайн территории май 2015 г\IMG_186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t="35918" b="6121"/>
          <a:stretch/>
        </p:blipFill>
        <p:spPr>
          <a:xfrm flipH="1">
            <a:off x="4357871" y="4469357"/>
            <a:ext cx="4812197" cy="2388643"/>
          </a:xfrm>
          <a:effectLst>
            <a:softEdge rad="112500"/>
          </a:effectLst>
          <a:extLst/>
        </p:spPr>
      </p:pic>
      <p:pic>
        <p:nvPicPr>
          <p:cNvPr id="14340" name="Picture 12" descr="F:\Desktop\для турнира на медаль\14 - шк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5383" r="7664" b="3967"/>
          <a:stretch>
            <a:fillRect/>
          </a:stretch>
        </p:blipFill>
        <p:spPr bwMode="auto">
          <a:xfrm>
            <a:off x="7938" y="-17463"/>
            <a:ext cx="9161462" cy="470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 descr="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"/>
          <a:stretch>
            <a:fillRect/>
          </a:stretch>
        </p:blipFill>
        <p:spPr bwMode="auto">
          <a:xfrm>
            <a:off x="947738" y="80963"/>
            <a:ext cx="1806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7"/>
          <p:cNvSpPr>
            <a:spLocks noChangeArrowheads="1" noChangeShapeType="1" noTextEdit="1"/>
          </p:cNvSpPr>
          <p:nvPr/>
        </p:nvSpPr>
        <p:spPr bwMode="auto">
          <a:xfrm rot="265665">
            <a:off x="568325" y="3211513"/>
            <a:ext cx="8042275" cy="23542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ru-RU" sz="6600" b="1" kern="10" spc="-100"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9933"/>
                    </a:gs>
                    <a:gs pos="100000">
                      <a:srgbClr val="FFFF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Спасибо за внимание</a:t>
            </a:r>
          </a:p>
        </p:txBody>
      </p:sp>
      <p:pic>
        <p:nvPicPr>
          <p:cNvPr id="14343" name="Picture 11" descr="C:\Users\Администратор\Desktop\рамки\26816_html_m1f686ea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250825"/>
            <a:ext cx="9413876" cy="72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3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269" y="9026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Предметная область «Технология»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905" y="2087500"/>
            <a:ext cx="84640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отражает в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своем содержании общие принципы преобразующей деятельности 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человека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и все аспекты материальной 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культуры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ф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ормирует 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у обучающихся ресурс </a:t>
            </a:r>
            <a:r>
              <a:rPr lang="ru-RU" sz="2400" dirty="0" err="1" smtClean="0">
                <a:solidFill>
                  <a:srgbClr val="321704"/>
                </a:solidFill>
                <a:latin typeface="Arial Black" panose="020B0A04020102020204" pitchFamily="34" charset="0"/>
              </a:rPr>
              <a:t>практи</a:t>
            </a:r>
            <a:r>
              <a:rPr lang="en-US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-</a:t>
            </a:r>
            <a:r>
              <a:rPr lang="ru-RU" sz="2400" dirty="0" err="1" smtClean="0">
                <a:solidFill>
                  <a:srgbClr val="321704"/>
                </a:solidFill>
                <a:latin typeface="Arial Black" panose="020B0A04020102020204" pitchFamily="34" charset="0"/>
              </a:rPr>
              <a:t>ческих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умений и опыта, необходимых для разумной организации собственной жизни, </a:t>
            </a:r>
            <a:endParaRPr lang="en-US" sz="2400" dirty="0" smtClean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создает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условия для развития 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инициатив</a:t>
            </a:r>
            <a:r>
              <a:rPr lang="en-US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-</a:t>
            </a:r>
            <a:r>
              <a:rPr lang="ru-RU" sz="2400" dirty="0" err="1" smtClean="0">
                <a:solidFill>
                  <a:srgbClr val="321704"/>
                </a:solidFill>
                <a:latin typeface="Arial Black" panose="020B0A04020102020204" pitchFamily="34" charset="0"/>
              </a:rPr>
              <a:t>ности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, изобретательности, гибкости мышления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.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 </a:t>
            </a:r>
          </a:p>
          <a:p>
            <a:pPr marL="285750" indent="-285750">
              <a:buBlip>
                <a:blip r:embed="rId2"/>
              </a:buBlip>
            </a:pPr>
            <a:endParaRPr lang="ru-RU" dirty="0">
              <a:solidFill>
                <a:srgbClr val="32170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57" y="794803"/>
            <a:ext cx="8210548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Предметная область «Технология»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677" y="1923378"/>
            <a:ext cx="87923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деятельность обучающихся, направленная на создание и преобразование как материальных, так и информационных объектов</a:t>
            </a:r>
            <a:endParaRPr lang="en-US" sz="2400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полученный и осмысленный обучающимися опыт практической деятельности</a:t>
            </a:r>
            <a:endParaRPr lang="en-US" sz="2400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с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опровождение</a:t>
            </a:r>
            <a:r>
              <a:rPr lang="en-US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образовательной деятельности учащихся (консультационное сопровождение, педагогическое наблюдение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за деятельностью с </a:t>
            </a:r>
            <a:r>
              <a:rPr lang="ru-RU" sz="24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организацией </a:t>
            </a:r>
            <a:r>
              <a:rPr lang="ru-RU" sz="2400" dirty="0">
                <a:solidFill>
                  <a:srgbClr val="321704"/>
                </a:solidFill>
                <a:latin typeface="Arial Black" panose="020B0A04020102020204" pitchFamily="34" charset="0"/>
              </a:rPr>
              <a:t>анализа (рефлексии)</a:t>
            </a:r>
          </a:p>
          <a:p>
            <a:pPr marL="285750" indent="-285750">
              <a:buBlip>
                <a:blip r:embed="rId2"/>
              </a:buBlip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8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41" y="1111326"/>
            <a:ext cx="7886700" cy="77609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Предмет  </a:t>
            </a:r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«Технология»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7231" y="1864762"/>
            <a:ext cx="890953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направлен на развитие творческих интеллектуальных способностей учащихся и включение их в созидательный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труд</a:t>
            </a:r>
            <a:endParaRPr lang="ru-RU" sz="2000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 самостоятельная проектная и исследовательская </a:t>
            </a:r>
            <a:r>
              <a:rPr lang="ru-RU" sz="2000" dirty="0" err="1" smtClean="0">
                <a:solidFill>
                  <a:srgbClr val="321704"/>
                </a:solidFill>
                <a:latin typeface="Arial Black" panose="020B0A04020102020204" pitchFamily="34" charset="0"/>
              </a:rPr>
              <a:t>деяте-льность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учащихся, способствующая их творческому развитию, предоставляя возможность учащимся применить на практике и творчески использовать знания основ наук в области проектирования, конструирования и изготовления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изделий </a:t>
            </a:r>
            <a:endParaRPr lang="ru-RU" sz="2000" dirty="0">
              <a:solidFill>
                <a:srgbClr val="321704"/>
              </a:solidFill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основная практико-ориентированная предметная </a:t>
            </a:r>
            <a:r>
              <a:rPr lang="ru-RU" sz="2000" dirty="0" smtClean="0">
                <a:solidFill>
                  <a:srgbClr val="321704"/>
                </a:solidFill>
                <a:latin typeface="Arial Black" panose="020B0A04020102020204" pitchFamily="34" charset="0"/>
              </a:rPr>
              <a:t>область, проектирование </a:t>
            </a:r>
            <a: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  <a:t>и изготовление предметов и изделий.</a:t>
            </a:r>
            <a:br>
              <a:rPr lang="ru-RU" sz="2000" dirty="0">
                <a:solidFill>
                  <a:srgbClr val="321704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rgbClr val="32170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27" y="1111326"/>
            <a:ext cx="8475788" cy="998828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Технологической </a:t>
            </a:r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подготовки учащихся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0689" y="1759076"/>
            <a:ext cx="1260788" cy="83099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5-8 классы</a:t>
            </a:r>
            <a:endParaRPr lang="ru-RU" sz="2400" b="1" i="1" dirty="0">
              <a:solidFill>
                <a:srgbClr val="51361B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60884" y="3488791"/>
            <a:ext cx="399449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Программа</a:t>
            </a:r>
          </a:p>
          <a:p>
            <a:pPr algn="ctr"/>
            <a:r>
              <a:rPr lang="ru-RU" sz="2400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 </a:t>
            </a:r>
            <a:r>
              <a:rPr lang="ru-RU" sz="2400" b="1" i="1" dirty="0">
                <a:solidFill>
                  <a:srgbClr val="51361B"/>
                </a:solidFill>
                <a:latin typeface="Cambria" panose="02040503050406030204" pitchFamily="18" charset="0"/>
              </a:rPr>
              <a:t>«Хозяин сельского дома</a:t>
            </a:r>
            <a:r>
              <a:rPr lang="ru-RU" sz="2400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» </a:t>
            </a:r>
            <a:endParaRPr lang="ru-RU" sz="2400" b="1" i="1" dirty="0">
              <a:solidFill>
                <a:srgbClr val="51361B"/>
              </a:solidFill>
              <a:latin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7099" y="3140859"/>
            <a:ext cx="3685648" cy="11164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51361B"/>
                </a:solidFill>
                <a:latin typeface="Cambria" panose="02040503050406030204" pitchFamily="18" charset="0"/>
              </a:rPr>
              <a:t>«</a:t>
            </a:r>
            <a:r>
              <a:rPr lang="ru-RU" sz="2400" b="1" i="1" dirty="0">
                <a:solidFill>
                  <a:srgbClr val="51361B"/>
                </a:solidFill>
                <a:latin typeface="Cambria" panose="02040503050406030204" pitchFamily="18" charset="0"/>
              </a:rPr>
              <a:t>Индустриальные</a:t>
            </a:r>
            <a:r>
              <a:rPr lang="ru-RU" b="1" i="1" dirty="0">
                <a:solidFill>
                  <a:srgbClr val="51361B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ru-RU" sz="2400" b="1" i="1" dirty="0">
                <a:solidFill>
                  <a:srgbClr val="51361B"/>
                </a:solidFill>
                <a:latin typeface="Cambria" panose="02040503050406030204" pitchFamily="18" charset="0"/>
              </a:rPr>
              <a:t>технологии»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837973" y="2646379"/>
            <a:ext cx="484632" cy="489204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6082" y="4780706"/>
            <a:ext cx="4114801" cy="1043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51361B"/>
                </a:solidFill>
                <a:latin typeface="Cambria" panose="02040503050406030204" pitchFamily="18" charset="0"/>
              </a:rPr>
              <a:t>блок </a:t>
            </a:r>
          </a:p>
          <a:p>
            <a:pPr algn="ctr"/>
            <a:r>
              <a:rPr lang="ru-RU" b="1" i="1" dirty="0">
                <a:solidFill>
                  <a:srgbClr val="51361B"/>
                </a:solidFill>
                <a:latin typeface="Cambria" panose="02040503050406030204" pitchFamily="18" charset="0"/>
              </a:rPr>
              <a:t>«Сельскохозяйственные</a:t>
            </a:r>
          </a:p>
          <a:p>
            <a:pPr algn="ctr"/>
            <a:r>
              <a:rPr lang="ru-RU" b="1" i="1" dirty="0">
                <a:solidFill>
                  <a:srgbClr val="51361B"/>
                </a:solidFill>
                <a:latin typeface="Cambria" panose="02040503050406030204" pitchFamily="18" charset="0"/>
              </a:rPr>
              <a:t> технологии»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1907607" y="4291502"/>
            <a:ext cx="484632" cy="489204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855119" y="2421088"/>
            <a:ext cx="2339311" cy="46166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51361B"/>
                </a:solidFill>
                <a:latin typeface="Cambria" panose="02040503050406030204" pitchFamily="18" charset="0"/>
              </a:rPr>
              <a:t>9</a:t>
            </a:r>
            <a:r>
              <a:rPr lang="ru-RU" sz="2400" b="1" i="1" dirty="0" smtClean="0">
                <a:solidFill>
                  <a:srgbClr val="51361B"/>
                </a:solidFill>
                <a:latin typeface="Cambria" panose="02040503050406030204" pitchFamily="18" charset="0"/>
              </a:rPr>
              <a:t> классы</a:t>
            </a:r>
            <a:endParaRPr lang="ru-RU" sz="2400" b="1" i="1" dirty="0">
              <a:solidFill>
                <a:srgbClr val="51361B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782458" y="2936749"/>
            <a:ext cx="484632" cy="489204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9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729089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П</a:t>
            </a: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рактические работы и творческие проекты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27" name="Picture 3" descr="C:\Users\Администратор\Desktop\фото Лопаткин\Фото-Лопаткин А.С\ФОТО ЛОПАТКИНУ А.С\Фото-2\IMG_1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" y="4216860"/>
            <a:ext cx="3432795" cy="25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фото Лопаткин\DSC03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63" y="1992299"/>
            <a:ext cx="3673231" cy="27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9487" y="2892698"/>
            <a:ext cx="295946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Проект «Чудо-печка»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5" descr="IMG_203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91448" y="3805744"/>
            <a:ext cx="3894292" cy="291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62554" y="5080218"/>
            <a:ext cx="23446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Проект «Сани»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9275" y="822873"/>
            <a:ext cx="8475788" cy="998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Т</a:t>
            </a: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+mn-ea"/>
                <a:cs typeface="+mn-cs"/>
              </a:rPr>
              <a:t>ематика проектов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28" name="Picture 4" descr="I:\DCIM\103_1001\IMG_0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5" y="3075353"/>
            <a:ext cx="5322277" cy="3548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5" y="1322287"/>
            <a:ext cx="3594419" cy="4053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61" y="1491666"/>
            <a:ext cx="2737339" cy="239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7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Zamdir\kino (f)\фото 2009-2010\пришкольный участок сент 09 курс\IMG_0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32942" y="3359205"/>
            <a:ext cx="3863134" cy="289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6" name="Содержимое 2"/>
          <p:cNvSpPr>
            <a:spLocks noGrp="1"/>
          </p:cNvSpPr>
          <p:nvPr>
            <p:ph idx="1"/>
          </p:nvPr>
        </p:nvSpPr>
        <p:spPr>
          <a:xfrm>
            <a:off x="6213231" y="4271595"/>
            <a:ext cx="2848707" cy="827943"/>
          </a:xfrm>
        </p:spPr>
        <p:txBody>
          <a:bodyPr>
            <a:normAutofit/>
          </a:bodyPr>
          <a:lstStyle/>
          <a:p>
            <a:pPr marL="0">
              <a:buFont typeface="Wingdings 2" pitchFamily="18" charset="2"/>
              <a:buNone/>
            </a:pPr>
            <a:r>
              <a:rPr lang="ru-RU" sz="1800" b="1" dirty="0">
                <a:solidFill>
                  <a:srgbClr val="C00000"/>
                </a:solidFill>
                <a:latin typeface="Arial Black" pitchFamily="34" charset="0"/>
              </a:rPr>
              <a:t>Проект «Мельница»</a:t>
            </a:r>
          </a:p>
        </p:txBody>
      </p:sp>
      <p:pic>
        <p:nvPicPr>
          <p:cNvPr id="2050" name="Picture 2" descr="C:\Documents and Settings\Администратор\Рабочий стол\Ладугина на проект\Изображение 042.jpg"/>
          <p:cNvPicPr>
            <a:picLocks noChangeAspect="1" noChangeArrowheads="1"/>
          </p:cNvPicPr>
          <p:nvPr/>
        </p:nvPicPr>
        <p:blipFill>
          <a:blip r:embed="rId3" cstate="print"/>
          <a:srcRect l="19823" t="42735" r="12448"/>
          <a:stretch>
            <a:fillRect/>
          </a:stretch>
        </p:blipFill>
        <p:spPr bwMode="auto">
          <a:xfrm rot="5400000">
            <a:off x="437260" y="983519"/>
            <a:ext cx="4400438" cy="279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Администратор\Рабочий стол\Ладугина на проект\Изображение 039.jpg"/>
          <p:cNvPicPr>
            <a:picLocks noChangeAspect="1" noChangeArrowheads="1"/>
          </p:cNvPicPr>
          <p:nvPr/>
        </p:nvPicPr>
        <p:blipFill>
          <a:blip r:embed="rId4" cstate="print"/>
          <a:srcRect l="18852" t="11906" r="18638" b="11364"/>
          <a:stretch>
            <a:fillRect/>
          </a:stretch>
        </p:blipFill>
        <p:spPr bwMode="auto">
          <a:xfrm>
            <a:off x="5051912" y="178560"/>
            <a:ext cx="380222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95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625</Words>
  <Application>Microsoft Office PowerPoint</Application>
  <PresentationFormat>Экран (4:3)</PresentationFormat>
  <Paragraphs>90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  </vt:lpstr>
      <vt:lpstr>Презентация PowerPoint</vt:lpstr>
      <vt:lpstr>Предметная область «Технология»</vt:lpstr>
      <vt:lpstr>Предметная область «Технология»</vt:lpstr>
      <vt:lpstr>Предмет  «Технология»</vt:lpstr>
      <vt:lpstr>Технологической подготовки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Педагогическая идея</vt:lpstr>
      <vt:lpstr>Задачи </vt:lpstr>
      <vt:lpstr>Презентация PowerPoint</vt:lpstr>
      <vt:lpstr>Презентация PowerPoint</vt:lpstr>
      <vt:lpstr>Школьный краеведческий музей «Светёлка»</vt:lpstr>
      <vt:lpstr>Цель деятельности:   </vt:lpstr>
      <vt:lpstr>Задачи: </vt:lpstr>
      <vt:lpstr>Презентация PowerPoint</vt:lpstr>
      <vt:lpstr>Презентация PowerPoint</vt:lpstr>
      <vt:lpstr>Сферы художественной деятельности  </vt:lpstr>
      <vt:lpstr>Практическая значимость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XTreme.ws</cp:lastModifiedBy>
  <cp:revision>36</cp:revision>
  <dcterms:created xsi:type="dcterms:W3CDTF">2015-12-06T12:52:59Z</dcterms:created>
  <dcterms:modified xsi:type="dcterms:W3CDTF">2016-04-27T06:28:47Z</dcterms:modified>
</cp:coreProperties>
</file>